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5" r:id="rId3"/>
    <p:sldId id="264" r:id="rId4"/>
    <p:sldId id="266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624"/>
  </p:normalViewPr>
  <p:slideViewPr>
    <p:cSldViewPr snapToGrid="0" snapToObjects="1">
      <p:cViewPr varScale="1">
        <p:scale>
          <a:sx n="105" d="100"/>
          <a:sy n="105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AB258-595E-2A49-956A-03CD8D836F0A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2A646-BA63-8A44-8E53-F3E869A95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1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612B-A64F-5046-BB92-D0C48D8B56A9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6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28DA-DC0D-A24D-8E08-212DA6A12F94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1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4F13-AACA-0D44-BC3A-A773C54CEE60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545-03C1-DF46-A74E-18F07B7D4508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4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1FA9-A064-024C-B7FE-0A1EB64C7053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0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F182-3BBE-4D4F-AC99-56C7C0D698F8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8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E064-5B91-3D47-9A43-6C4CFCFE6F6F}" type="datetime1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BA84-4F0F-5749-A85C-9BE77D15A639}" type="datetime1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0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1836-1541-0044-87AF-178383DD8B12}" type="datetime1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B8A44-C180-3344-9BA2-45EAF7EE365E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37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039E228-9102-904B-A211-309C25ABF285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3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A2ADF-D9FA-2C4E-B688-78E01C857811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5C0DFF-AE90-F84E-B360-C3DF7E81627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5B4F-D25C-7D41-B7EB-AE9AFF08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315" y="1443789"/>
            <a:ext cx="5005705" cy="173254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Clustering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/>
              <a:t>INFO 6105 </a:t>
            </a:r>
            <a:br>
              <a:rPr lang="en-US" sz="1600" dirty="0"/>
            </a:br>
            <a:r>
              <a:rPr lang="en-US" sz="1600" dirty="0"/>
              <a:t>Assignment 4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E1521-F61F-F043-A714-495A0C0AE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8551" y="3777916"/>
            <a:ext cx="2539232" cy="1334502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Vignesh Gunasekaran, COE @ NEU</a:t>
            </a:r>
          </a:p>
          <a:p>
            <a:pPr algn="ctr"/>
            <a:r>
              <a:rPr lang="en-US" sz="1400" dirty="0"/>
              <a:t>Feb 18, 2022</a:t>
            </a:r>
          </a:p>
        </p:txBody>
      </p:sp>
    </p:spTree>
    <p:extLst>
      <p:ext uri="{BB962C8B-B14F-4D97-AF65-F5344CB8AC3E}">
        <p14:creationId xmlns:p14="http://schemas.microsoft.com/office/powerpoint/2010/main" val="36011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7104-2FC4-0D42-96FE-0F1A4FDA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C91F1-4927-8144-BD5A-1B616DB4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569" y="1957590"/>
            <a:ext cx="8554487" cy="3450613"/>
          </a:xfrm>
        </p:spPr>
        <p:txBody>
          <a:bodyPr>
            <a:normAutofit/>
          </a:bodyPr>
          <a:lstStyle/>
          <a:p>
            <a:r>
              <a:rPr lang="en-US" dirty="0"/>
              <a:t>an algorithm that groups similar objects into groups called clusters. The endpoint is a set of clusters, where each cluster is distinct from each other cluster, and the objects within each cluster are broadly similar to each other.</a:t>
            </a:r>
          </a:p>
          <a:p>
            <a:r>
              <a:rPr lang="en-US" dirty="0"/>
              <a:t>It starts by treating each observation as a separate cluster. Then, it repeatedly executes the following two steps: (1) identify the two clusters that are </a:t>
            </a:r>
            <a:r>
              <a:rPr lang="en-US" b="1" u="sng" dirty="0"/>
              <a:t>closest together</a:t>
            </a:r>
            <a:r>
              <a:rPr lang="en-US" dirty="0"/>
              <a:t>, and (2) merge the two most similar clusters. This iterative process continues until all the clusters are merged together.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8245-6382-554D-8D9C-FF50DC47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545-03C1-DF46-A74E-18F07B7D4508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46222-6A47-6D44-9ED7-B46E87CD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DD222CA-38FC-5541-9479-D60E8A0B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14" y="4741914"/>
            <a:ext cx="6184900" cy="195758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EAFE83E-4F0F-F642-B1FD-839B128A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056" y="573681"/>
            <a:ext cx="2641600" cy="6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F6BA-8115-2844-BFD3-FB7B876D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134-A16C-D048-9500-63D7606AD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358295" cy="40377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K-means is a centroid-based algorithm, or a distance-based algorithm, where we calculate the distances to assign a point to a cluster. In K-Means, each cluster is associated with a centroid.</a:t>
            </a:r>
          </a:p>
          <a:p>
            <a:r>
              <a:rPr lang="en-US" dirty="0"/>
              <a:t>The main objective of the K-Means algorithm is to </a:t>
            </a:r>
            <a:r>
              <a:rPr lang="en-US" b="1" u="sng" dirty="0"/>
              <a:t>minimize the sum of distances </a:t>
            </a:r>
            <a:r>
              <a:rPr lang="en-US" dirty="0"/>
              <a:t>between the points and their respective cluster centroid.</a:t>
            </a:r>
          </a:p>
          <a:p>
            <a:r>
              <a:rPr lang="en-US" dirty="0"/>
              <a:t>Steps:</a:t>
            </a:r>
            <a:br>
              <a:rPr lang="en-US" dirty="0"/>
            </a:br>
            <a:r>
              <a:rPr lang="en-US" dirty="0"/>
              <a:t>1: Choose the number of clusters k</a:t>
            </a:r>
            <a:br>
              <a:rPr lang="en-US" dirty="0"/>
            </a:br>
            <a:r>
              <a:rPr lang="en-US" dirty="0"/>
              <a:t>2: Select k random points from the data as centroids</a:t>
            </a:r>
            <a:br>
              <a:rPr lang="en-US" dirty="0"/>
            </a:br>
            <a:r>
              <a:rPr lang="en-US" dirty="0"/>
              <a:t>3: Assign all the points to the closest cluster centroid</a:t>
            </a:r>
            <a:br>
              <a:rPr lang="en-US" dirty="0"/>
            </a:br>
            <a:r>
              <a:rPr lang="en-US" dirty="0"/>
              <a:t>4: Recompute the centroids of newly formed clusters</a:t>
            </a:r>
            <a:br>
              <a:rPr lang="en-US" dirty="0"/>
            </a:br>
            <a:r>
              <a:rPr lang="en-US" dirty="0"/>
              <a:t>5: Repeat steps 3 and 4</a:t>
            </a:r>
          </a:p>
          <a:p>
            <a:r>
              <a:rPr lang="en-US" dirty="0"/>
              <a:t>Stopping Criteria:</a:t>
            </a:r>
            <a:br>
              <a:rPr lang="en-US" dirty="0"/>
            </a:br>
            <a:r>
              <a:rPr lang="en-US" dirty="0"/>
              <a:t>A. Centroids of newly formed clusters do not change</a:t>
            </a:r>
            <a:br>
              <a:rPr lang="en-US" dirty="0"/>
            </a:br>
            <a:r>
              <a:rPr lang="en-US" dirty="0"/>
              <a:t>B. Points remain in the same cluster</a:t>
            </a:r>
            <a:br>
              <a:rPr lang="en-US" dirty="0"/>
            </a:br>
            <a:r>
              <a:rPr lang="en-US" dirty="0"/>
              <a:t>C. Maximum number of iterations are reached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0237-572B-A04E-88A9-E4675901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545-03C1-DF46-A74E-18F07B7D4508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539DB-D05B-6842-BCC6-0C253E0E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picture containing kitchenware, tableware&#10;&#10;Description automatically generated">
            <a:extLst>
              <a:ext uri="{FF2B5EF4-FFF2-40B4-BE49-F238E27FC236}">
                <a16:creationId xmlns:a16="http://schemas.microsoft.com/office/drawing/2014/main" id="{32096893-B916-D040-9366-82A91F42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50" y="667637"/>
            <a:ext cx="1765300" cy="12065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D461966-18DC-104C-99E2-E45B5C68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50" y="1950054"/>
            <a:ext cx="1778000" cy="1181100"/>
          </a:xfrm>
          <a:prstGeom prst="rect">
            <a:avLst/>
          </a:prstGeom>
        </p:spPr>
      </p:pic>
      <p:pic>
        <p:nvPicPr>
          <p:cNvPr id="11" name="Picture 10" descr="A picture containing room, pool ball, pool table, gambling house&#10;&#10;Description automatically generated">
            <a:extLst>
              <a:ext uri="{FF2B5EF4-FFF2-40B4-BE49-F238E27FC236}">
                <a16:creationId xmlns:a16="http://schemas.microsoft.com/office/drawing/2014/main" id="{4317708C-22E9-A243-956B-B6531F64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0" y="3240437"/>
            <a:ext cx="1689100" cy="1092200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FD35CA81-B2B1-D94F-A614-08615C5C4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4408554"/>
            <a:ext cx="1790700" cy="1104900"/>
          </a:xfrm>
          <a:prstGeom prst="rect">
            <a:avLst/>
          </a:prstGeom>
        </p:spPr>
      </p:pic>
      <p:pic>
        <p:nvPicPr>
          <p:cNvPr id="15" name="Picture 14" descr="A group of different colored balls&#10;&#10;Description automatically generated with low confidence">
            <a:extLst>
              <a:ext uri="{FF2B5EF4-FFF2-40B4-BE49-F238E27FC236}">
                <a16:creationId xmlns:a16="http://schemas.microsoft.com/office/drawing/2014/main" id="{72EF60B2-44B4-8F40-9E3E-A35AC52B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450" y="5622737"/>
            <a:ext cx="1739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0C47-1E74-BF44-9656-66A8A59A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087" y="179951"/>
            <a:ext cx="4876069" cy="587136"/>
          </a:xfrm>
        </p:spPr>
        <p:txBody>
          <a:bodyPr/>
          <a:lstStyle/>
          <a:p>
            <a:r>
              <a:rPr lang="en-US" cap="none" dirty="0"/>
              <a:t>R to Python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9BB87-F555-724C-A31C-B5A952F1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E545-03C1-DF46-A74E-18F07B7D4508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8FC94-2404-F043-953D-16A476A0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087" y="191134"/>
            <a:ext cx="811019" cy="503578"/>
          </a:xfrm>
        </p:spPr>
        <p:txBody>
          <a:bodyPr/>
          <a:lstStyle/>
          <a:p>
            <a:fld id="{3E5C0DFF-AE90-F84E-B360-C3DF7E81627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4FA09-AEE2-3F4B-9800-BC4B869736E8}"/>
              </a:ext>
            </a:extLst>
          </p:cNvPr>
          <p:cNvSpPr txBox="1"/>
          <p:nvPr/>
        </p:nvSpPr>
        <p:spPr>
          <a:xfrm>
            <a:off x="0" y="688567"/>
            <a:ext cx="472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2.a K-means + Hierarchical Clustering R-Python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8F3244F-AACE-E446-9F23-BC868C33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" y="957574"/>
            <a:ext cx="4182994" cy="319512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80DA2EF-0A6B-7E45-94A8-6AD173E8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" y="4364986"/>
            <a:ext cx="2810166" cy="244785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96654B86-9029-9B42-BFAD-861CB32D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568" y="4331540"/>
            <a:ext cx="2367871" cy="252646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7EA09BF3-0A27-CB44-8593-4E8547865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463" y="4364986"/>
            <a:ext cx="3315968" cy="24930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20E319-8922-084C-BFE7-6BD287B8B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542" y="4387566"/>
            <a:ext cx="3064935" cy="2447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721ABB-1BB7-D842-9D5F-51680357BF7E}"/>
              </a:ext>
            </a:extLst>
          </p:cNvPr>
          <p:cNvSpPr txBox="1"/>
          <p:nvPr/>
        </p:nvSpPr>
        <p:spPr>
          <a:xfrm>
            <a:off x="4338193" y="3962208"/>
            <a:ext cx="477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2.b Circles: Complete, Average, Single, Ward resp.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20C3CA-9A63-FD47-B3BF-AFEF9B664D64}"/>
              </a:ext>
            </a:extLst>
          </p:cNvPr>
          <p:cNvSpPr txBox="1"/>
          <p:nvPr/>
        </p:nvSpPr>
        <p:spPr>
          <a:xfrm>
            <a:off x="5380439" y="639571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2.c Play Hierarchical: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7C953-AE12-0245-BB2C-FB8C820565E4}"/>
              </a:ext>
            </a:extLst>
          </p:cNvPr>
          <p:cNvSpPr txBox="1"/>
          <p:nvPr/>
        </p:nvSpPr>
        <p:spPr>
          <a:xfrm>
            <a:off x="9674654" y="57660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2.d Iris: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768997A-7A78-0B4C-80C6-0834A21BA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451" y="1008903"/>
            <a:ext cx="3783185" cy="2988263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0583CBC3-0A1B-B24A-946C-10E517CF5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0370" y="885801"/>
            <a:ext cx="3625342" cy="30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56E7-E5E7-3341-B8DE-F64FF062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16896"/>
            <a:ext cx="4484306" cy="752441"/>
          </a:xfrm>
        </p:spPr>
        <p:txBody>
          <a:bodyPr>
            <a:normAutofit/>
          </a:bodyPr>
          <a:lstStyle/>
          <a:p>
            <a:r>
              <a:rPr lang="en-US" cap="none" dirty="0"/>
              <a:t>K-Means</a:t>
            </a:r>
            <a:r>
              <a:rPr lang="en-US" dirty="0"/>
              <a:t> </a:t>
            </a:r>
            <a:r>
              <a:rPr lang="en-US" cap="none" dirty="0"/>
              <a:t>on Loan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1676-28F8-7148-A031-CFE81F7B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168547" cy="354489"/>
          </a:xfrm>
        </p:spPr>
        <p:txBody>
          <a:bodyPr>
            <a:normAutofit/>
          </a:bodyPr>
          <a:lstStyle/>
          <a:p>
            <a:r>
              <a:rPr lang="en-US" sz="1400" dirty="0"/>
              <a:t>Taken 2 as K value = clusters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02EF-523E-2D4D-88E6-900C905C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071D-5E70-7F43-9696-28427C978790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70C50-5332-2847-ADB6-4CA18C52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0DFF-AE90-F84E-B360-C3DF7E816270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FAF89-4554-7E4B-BA1B-A0E3418387F2}"/>
              </a:ext>
            </a:extLst>
          </p:cNvPr>
          <p:cNvSpPr txBox="1"/>
          <p:nvPr/>
        </p:nvSpPr>
        <p:spPr>
          <a:xfrm>
            <a:off x="1218663" y="2820631"/>
            <a:ext cx="448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clusters alignment with accept and reject: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EE2C96C-EA6C-7F4E-89F2-1CBE44A2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40" y="1375868"/>
            <a:ext cx="5221034" cy="54356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C5F0DAD-363D-A246-8B7B-0376E060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1" y="3189962"/>
            <a:ext cx="4484305" cy="3668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DA13CD-16A4-704C-B329-A8C271F60B81}"/>
              </a:ext>
            </a:extLst>
          </p:cNvPr>
          <p:cNvSpPr txBox="1"/>
          <p:nvPr/>
        </p:nvSpPr>
        <p:spPr>
          <a:xfrm>
            <a:off x="8241061" y="1006536"/>
            <a:ext cx="251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Q.3. Balance vs </a:t>
            </a:r>
            <a:r>
              <a:rPr lang="en-US" sz="1400" dirty="0" err="1"/>
              <a:t>Home_Expn</a:t>
            </a:r>
            <a:r>
              <a:rPr lang="en-U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265948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{CCAADB2C-CBD5-CE48-852D-C724C6C0C18C}tf10001119</Template>
  <TotalTime>1424</TotalTime>
  <Words>337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Gallery</vt:lpstr>
      <vt:lpstr>Clustering  INFO 6105  Assignment 4</vt:lpstr>
      <vt:lpstr>Hierarchical Clustering</vt:lpstr>
      <vt:lpstr>K-means Clustering</vt:lpstr>
      <vt:lpstr>R to Python Problems</vt:lpstr>
      <vt:lpstr>K-Means on Loan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 Gunasekaran</dc:creator>
  <cp:lastModifiedBy>Vignesh Gunasekaran</cp:lastModifiedBy>
  <cp:revision>119</cp:revision>
  <dcterms:created xsi:type="dcterms:W3CDTF">2022-02-02T16:42:50Z</dcterms:created>
  <dcterms:modified xsi:type="dcterms:W3CDTF">2022-02-19T04:58:08Z</dcterms:modified>
</cp:coreProperties>
</file>